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0"/>
  </p:notesMasterIdLst>
  <p:sldIdLst>
    <p:sldId id="256" r:id="rId2"/>
    <p:sldId id="257" r:id="rId3"/>
    <p:sldId id="258" r:id="rId4"/>
    <p:sldId id="259" r:id="rId5"/>
    <p:sldId id="325" r:id="rId6"/>
    <p:sldId id="561" r:id="rId7"/>
    <p:sldId id="562" r:id="rId8"/>
    <p:sldId id="563" r:id="rId9"/>
    <p:sldId id="564" r:id="rId10"/>
    <p:sldId id="565" r:id="rId11"/>
    <p:sldId id="566" r:id="rId12"/>
    <p:sldId id="567" r:id="rId13"/>
    <p:sldId id="568" r:id="rId14"/>
    <p:sldId id="569" r:id="rId15"/>
    <p:sldId id="632" r:id="rId16"/>
    <p:sldId id="633" r:id="rId17"/>
    <p:sldId id="634" r:id="rId18"/>
    <p:sldId id="635" r:id="rId19"/>
    <p:sldId id="636" r:id="rId20"/>
    <p:sldId id="637" r:id="rId21"/>
    <p:sldId id="638" r:id="rId22"/>
    <p:sldId id="639" r:id="rId23"/>
    <p:sldId id="640" r:id="rId24"/>
    <p:sldId id="641" r:id="rId25"/>
    <p:sldId id="642" r:id="rId26"/>
    <p:sldId id="643" r:id="rId27"/>
    <p:sldId id="338" r:id="rId28"/>
    <p:sldId id="483" r:id="rId29"/>
    <p:sldId id="484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492" r:id="rId38"/>
    <p:sldId id="493" r:id="rId39"/>
    <p:sldId id="494" r:id="rId40"/>
    <p:sldId id="495" r:id="rId41"/>
    <p:sldId id="496" r:id="rId42"/>
    <p:sldId id="497" r:id="rId43"/>
    <p:sldId id="498" r:id="rId44"/>
    <p:sldId id="649" r:id="rId45"/>
    <p:sldId id="650" r:id="rId46"/>
    <p:sldId id="651" r:id="rId47"/>
    <p:sldId id="652" r:id="rId48"/>
    <p:sldId id="653" r:id="rId49"/>
    <p:sldId id="265" r:id="rId50"/>
    <p:sldId id="439" r:id="rId51"/>
    <p:sldId id="499" r:id="rId52"/>
    <p:sldId id="500" r:id="rId53"/>
    <p:sldId id="570" r:id="rId54"/>
    <p:sldId id="571" r:id="rId55"/>
    <p:sldId id="644" r:id="rId56"/>
    <p:sldId id="645" r:id="rId57"/>
    <p:sldId id="646" r:id="rId58"/>
    <p:sldId id="647" r:id="rId59"/>
    <p:sldId id="648" r:id="rId60"/>
    <p:sldId id="572" r:id="rId61"/>
    <p:sldId id="573" r:id="rId62"/>
    <p:sldId id="574" r:id="rId63"/>
    <p:sldId id="575" r:id="rId64"/>
    <p:sldId id="576" r:id="rId65"/>
    <p:sldId id="577" r:id="rId66"/>
    <p:sldId id="578" r:id="rId67"/>
    <p:sldId id="579" r:id="rId68"/>
    <p:sldId id="580" r:id="rId69"/>
    <p:sldId id="581" r:id="rId70"/>
    <p:sldId id="582" r:id="rId71"/>
    <p:sldId id="583" r:id="rId72"/>
    <p:sldId id="584" r:id="rId73"/>
    <p:sldId id="585" r:id="rId74"/>
    <p:sldId id="586" r:id="rId75"/>
    <p:sldId id="501" r:id="rId76"/>
    <p:sldId id="502" r:id="rId77"/>
    <p:sldId id="503" r:id="rId78"/>
    <p:sldId id="504" r:id="rId79"/>
    <p:sldId id="505" r:id="rId80"/>
    <p:sldId id="506" r:id="rId81"/>
    <p:sldId id="507" r:id="rId82"/>
    <p:sldId id="508" r:id="rId83"/>
    <p:sldId id="509" r:id="rId84"/>
    <p:sldId id="510" r:id="rId85"/>
    <p:sldId id="511" r:id="rId86"/>
    <p:sldId id="512" r:id="rId87"/>
    <p:sldId id="513" r:id="rId88"/>
    <p:sldId id="514" r:id="rId89"/>
    <p:sldId id="515" r:id="rId90"/>
    <p:sldId id="516" r:id="rId91"/>
    <p:sldId id="517" r:id="rId92"/>
    <p:sldId id="518" r:id="rId93"/>
    <p:sldId id="519" r:id="rId94"/>
    <p:sldId id="520" r:id="rId95"/>
    <p:sldId id="521" r:id="rId96"/>
    <p:sldId id="587" r:id="rId97"/>
    <p:sldId id="588" r:id="rId98"/>
    <p:sldId id="589" r:id="rId99"/>
    <p:sldId id="590" r:id="rId100"/>
    <p:sldId id="591" r:id="rId101"/>
    <p:sldId id="592" r:id="rId102"/>
    <p:sldId id="593" r:id="rId103"/>
    <p:sldId id="594" r:id="rId104"/>
    <p:sldId id="595" r:id="rId105"/>
    <p:sldId id="596" r:id="rId106"/>
    <p:sldId id="597" r:id="rId107"/>
    <p:sldId id="598" r:id="rId108"/>
    <p:sldId id="599" r:id="rId109"/>
    <p:sldId id="600" r:id="rId110"/>
    <p:sldId id="601" r:id="rId111"/>
    <p:sldId id="602" r:id="rId112"/>
    <p:sldId id="603" r:id="rId113"/>
    <p:sldId id="604" r:id="rId114"/>
    <p:sldId id="605" r:id="rId115"/>
    <p:sldId id="606" r:id="rId116"/>
    <p:sldId id="607" r:id="rId117"/>
    <p:sldId id="522" r:id="rId118"/>
    <p:sldId id="523" r:id="rId119"/>
    <p:sldId id="524" r:id="rId120"/>
    <p:sldId id="525" r:id="rId121"/>
    <p:sldId id="526" r:id="rId122"/>
    <p:sldId id="527" r:id="rId123"/>
    <p:sldId id="528" r:id="rId124"/>
    <p:sldId id="529" r:id="rId125"/>
    <p:sldId id="530" r:id="rId126"/>
    <p:sldId id="531" r:id="rId127"/>
    <p:sldId id="532" r:id="rId128"/>
    <p:sldId id="533" r:id="rId129"/>
    <p:sldId id="534" r:id="rId130"/>
    <p:sldId id="535" r:id="rId131"/>
    <p:sldId id="536" r:id="rId132"/>
    <p:sldId id="537" r:id="rId133"/>
    <p:sldId id="538" r:id="rId134"/>
    <p:sldId id="539" r:id="rId135"/>
    <p:sldId id="540" r:id="rId136"/>
    <p:sldId id="541" r:id="rId137"/>
    <p:sldId id="542" r:id="rId138"/>
    <p:sldId id="608" r:id="rId139"/>
    <p:sldId id="609" r:id="rId140"/>
    <p:sldId id="610" r:id="rId141"/>
    <p:sldId id="611" r:id="rId142"/>
    <p:sldId id="612" r:id="rId143"/>
    <p:sldId id="613" r:id="rId144"/>
    <p:sldId id="614" r:id="rId145"/>
    <p:sldId id="615" r:id="rId146"/>
    <p:sldId id="616" r:id="rId147"/>
    <p:sldId id="617" r:id="rId148"/>
    <p:sldId id="618" r:id="rId149"/>
    <p:sldId id="619" r:id="rId150"/>
    <p:sldId id="620" r:id="rId151"/>
    <p:sldId id="621" r:id="rId152"/>
    <p:sldId id="622" r:id="rId153"/>
    <p:sldId id="623" r:id="rId154"/>
    <p:sldId id="543" r:id="rId155"/>
    <p:sldId id="544" r:id="rId156"/>
    <p:sldId id="545" r:id="rId157"/>
    <p:sldId id="546" r:id="rId158"/>
    <p:sldId id="547" r:id="rId159"/>
    <p:sldId id="548" r:id="rId160"/>
    <p:sldId id="549" r:id="rId161"/>
    <p:sldId id="550" r:id="rId162"/>
    <p:sldId id="551" r:id="rId163"/>
    <p:sldId id="552" r:id="rId164"/>
    <p:sldId id="553" r:id="rId165"/>
    <p:sldId id="554" r:id="rId166"/>
    <p:sldId id="555" r:id="rId167"/>
    <p:sldId id="556" r:id="rId168"/>
    <p:sldId id="557" r:id="rId169"/>
    <p:sldId id="558" r:id="rId170"/>
    <p:sldId id="559" r:id="rId171"/>
    <p:sldId id="560" r:id="rId172"/>
    <p:sldId id="624" r:id="rId173"/>
    <p:sldId id="625" r:id="rId174"/>
    <p:sldId id="626" r:id="rId175"/>
    <p:sldId id="627" r:id="rId176"/>
    <p:sldId id="628" r:id="rId177"/>
    <p:sldId id="629" r:id="rId178"/>
    <p:sldId id="630" r:id="rId179"/>
    <p:sldId id="631" r:id="rId180"/>
    <p:sldId id="654" r:id="rId181"/>
    <p:sldId id="655" r:id="rId182"/>
    <p:sldId id="656" r:id="rId183"/>
    <p:sldId id="657" r:id="rId184"/>
    <p:sldId id="658" r:id="rId185"/>
    <p:sldId id="659" r:id="rId186"/>
    <p:sldId id="660" r:id="rId187"/>
    <p:sldId id="661" r:id="rId188"/>
    <p:sldId id="662" r:id="rId1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6984" autoAdjust="0"/>
  </p:normalViewPr>
  <p:slideViewPr>
    <p:cSldViewPr snapToGrid="0">
      <p:cViewPr varScale="1">
        <p:scale>
          <a:sx n="124" d="100"/>
          <a:sy n="124" d="100"/>
        </p:scale>
        <p:origin x="13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FDCC5-E635-4BE8-B461-F68C831E1100}" type="datetimeFigureOut">
              <a:rPr lang="x-none" smtClean="0"/>
              <a:t>7/4/2024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EF7DC-39F1-418A-BB24-FA80F041770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14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8108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10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31715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29222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9695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81016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75786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44637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16 (slut)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54573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36395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8231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824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367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34773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78386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6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42756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7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4484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8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1959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9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6968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10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3533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9551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5414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35821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32767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9624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66626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16 (slut)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3866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76138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75353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70365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60867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69847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6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52585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7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6026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65247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8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7445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9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67005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10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803316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5000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4887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3133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01285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21738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16 (slut)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174124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155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986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359658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156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9865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157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02899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158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020079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159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34392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6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74744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7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44191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8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34143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9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6024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10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043922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8156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6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403089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6928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92785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411806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52575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16 (slut)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170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6235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7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32411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8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83570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9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8054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9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4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2024-07-04_S26-S27-S28-S29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S2x_Icell_t1800_C0010_J01</a:t>
            </a:r>
            <a:endParaRPr lang="en-US" dirty="0"/>
          </a:p>
          <a:p>
            <a:r>
              <a:rPr lang="en-US" dirty="0" err="1"/>
              <a:t>Gottfrid</a:t>
            </a:r>
            <a:r>
              <a:rPr lang="en-US" dirty="0"/>
              <a:t> Olsson</a:t>
            </a:r>
          </a:p>
        </p:txBody>
      </p:sp>
    </p:spTree>
    <p:extLst>
      <p:ext uri="{BB962C8B-B14F-4D97-AF65-F5344CB8AC3E}">
        <p14:creationId xmlns:p14="http://schemas.microsoft.com/office/powerpoint/2010/main" val="372511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893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663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950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772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288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417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bottom edge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737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450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759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511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9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627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329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19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952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307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8094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943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336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Sxx</a:t>
            </a:r>
            <a:r>
              <a:rPr lang="en-US" dirty="0"/>
              <a:t>: grid SEM images squares, dx=</a:t>
            </a:r>
            <a:r>
              <a:rPr lang="en-US" dirty="0" err="1"/>
              <a:t>dy</a:t>
            </a:r>
            <a:r>
              <a:rPr lang="en-US" dirty="0"/>
              <a:t>=1000mu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638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 of 16</a:t>
            </a:r>
          </a:p>
        </p:txBody>
      </p:sp>
    </p:spTree>
    <p:extLst>
      <p:ext uri="{BB962C8B-B14F-4D97-AF65-F5344CB8AC3E}">
        <p14:creationId xmlns:p14="http://schemas.microsoft.com/office/powerpoint/2010/main" val="21922431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2 of 16</a:t>
            </a:r>
          </a:p>
        </p:txBody>
      </p:sp>
    </p:spTree>
    <p:extLst>
      <p:ext uri="{BB962C8B-B14F-4D97-AF65-F5344CB8AC3E}">
        <p14:creationId xmlns:p14="http://schemas.microsoft.com/office/powerpoint/2010/main" val="81771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993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3 of 16</a:t>
            </a:r>
          </a:p>
        </p:txBody>
      </p:sp>
    </p:spTree>
    <p:extLst>
      <p:ext uri="{BB962C8B-B14F-4D97-AF65-F5344CB8AC3E}">
        <p14:creationId xmlns:p14="http://schemas.microsoft.com/office/powerpoint/2010/main" val="32184849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4 of 16</a:t>
            </a:r>
          </a:p>
        </p:txBody>
      </p:sp>
    </p:spTree>
    <p:extLst>
      <p:ext uri="{BB962C8B-B14F-4D97-AF65-F5344CB8AC3E}">
        <p14:creationId xmlns:p14="http://schemas.microsoft.com/office/powerpoint/2010/main" val="29118582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8 of 16</a:t>
            </a:r>
          </a:p>
        </p:txBody>
      </p:sp>
    </p:spTree>
    <p:extLst>
      <p:ext uri="{BB962C8B-B14F-4D97-AF65-F5344CB8AC3E}">
        <p14:creationId xmlns:p14="http://schemas.microsoft.com/office/powerpoint/2010/main" val="36543562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7 of 16</a:t>
            </a:r>
          </a:p>
        </p:txBody>
      </p:sp>
    </p:spTree>
    <p:extLst>
      <p:ext uri="{BB962C8B-B14F-4D97-AF65-F5344CB8AC3E}">
        <p14:creationId xmlns:p14="http://schemas.microsoft.com/office/powerpoint/2010/main" val="33288514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6 of 16</a:t>
            </a:r>
          </a:p>
        </p:txBody>
      </p:sp>
    </p:spTree>
    <p:extLst>
      <p:ext uri="{BB962C8B-B14F-4D97-AF65-F5344CB8AC3E}">
        <p14:creationId xmlns:p14="http://schemas.microsoft.com/office/powerpoint/2010/main" val="21600972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5 of 16</a:t>
            </a:r>
          </a:p>
        </p:txBody>
      </p:sp>
    </p:spTree>
    <p:extLst>
      <p:ext uri="{BB962C8B-B14F-4D97-AF65-F5344CB8AC3E}">
        <p14:creationId xmlns:p14="http://schemas.microsoft.com/office/powerpoint/2010/main" val="16956399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9 of 16</a:t>
            </a:r>
          </a:p>
        </p:txBody>
      </p:sp>
    </p:spTree>
    <p:extLst>
      <p:ext uri="{BB962C8B-B14F-4D97-AF65-F5344CB8AC3E}">
        <p14:creationId xmlns:p14="http://schemas.microsoft.com/office/powerpoint/2010/main" val="26073955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10 of 16</a:t>
            </a:r>
          </a:p>
        </p:txBody>
      </p:sp>
    </p:spTree>
    <p:extLst>
      <p:ext uri="{BB962C8B-B14F-4D97-AF65-F5344CB8AC3E}">
        <p14:creationId xmlns:p14="http://schemas.microsoft.com/office/powerpoint/2010/main" val="21579740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11 of 16</a:t>
            </a:r>
          </a:p>
        </p:txBody>
      </p:sp>
    </p:spTree>
    <p:extLst>
      <p:ext uri="{BB962C8B-B14F-4D97-AF65-F5344CB8AC3E}">
        <p14:creationId xmlns:p14="http://schemas.microsoft.com/office/powerpoint/2010/main" val="16631444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12 of 16</a:t>
            </a:r>
          </a:p>
        </p:txBody>
      </p:sp>
    </p:spTree>
    <p:extLst>
      <p:ext uri="{BB962C8B-B14F-4D97-AF65-F5344CB8AC3E}">
        <p14:creationId xmlns:p14="http://schemas.microsoft.com/office/powerpoint/2010/main" val="97007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51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16 of 16</a:t>
            </a:r>
          </a:p>
        </p:txBody>
      </p:sp>
    </p:spTree>
    <p:extLst>
      <p:ext uri="{BB962C8B-B14F-4D97-AF65-F5344CB8AC3E}">
        <p14:creationId xmlns:p14="http://schemas.microsoft.com/office/powerpoint/2010/main" val="3971582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15 of 16</a:t>
            </a:r>
          </a:p>
        </p:txBody>
      </p:sp>
    </p:spTree>
    <p:extLst>
      <p:ext uri="{BB962C8B-B14F-4D97-AF65-F5344CB8AC3E}">
        <p14:creationId xmlns:p14="http://schemas.microsoft.com/office/powerpoint/2010/main" val="6938200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14 of 16</a:t>
            </a:r>
          </a:p>
        </p:txBody>
      </p:sp>
    </p:spTree>
    <p:extLst>
      <p:ext uri="{BB962C8B-B14F-4D97-AF65-F5344CB8AC3E}">
        <p14:creationId xmlns:p14="http://schemas.microsoft.com/office/powerpoint/2010/main" val="17331258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13 of 16</a:t>
            </a:r>
          </a:p>
        </p:txBody>
      </p:sp>
    </p:spTree>
    <p:extLst>
      <p:ext uri="{BB962C8B-B14F-4D97-AF65-F5344CB8AC3E}">
        <p14:creationId xmlns:p14="http://schemas.microsoft.com/office/powerpoint/2010/main" val="29936654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Reasonable even Li, but still a bit uneven in places</a:t>
            </a:r>
          </a:p>
          <a:p>
            <a:r>
              <a:rPr lang="en-US" dirty="0" smtClean="0"/>
              <a:t>Polishing of Li by scraping of the top oxide layer with a scalpel did not give rise to obvious preferred Li deposition – in other words, it seems to have worked fine</a:t>
            </a:r>
          </a:p>
          <a:p>
            <a:r>
              <a:rPr lang="en-US" dirty="0" smtClean="0"/>
              <a:t>One difference between this and S26 is that there are very little if any corroded Li particles – we only see nice crystalline particles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706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988917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S29_Icell_t1800_C0010_J01_12mmLiPolished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16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top edge, moving down </a:t>
            </a:r>
            <a:r>
              <a:rPr lang="en-US" dirty="0" err="1" smtClean="0"/>
              <a:t>dy</a:t>
            </a:r>
            <a:r>
              <a:rPr lang="en-US" dirty="0" smtClean="0"/>
              <a:t>=1mm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77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706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3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421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983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89" y="-908330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089" y="396847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407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107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254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3736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094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288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202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bottom edge of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084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862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bottom edge of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39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64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6989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632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3630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Sxx</a:t>
            </a:r>
            <a:r>
              <a:rPr lang="en-US" dirty="0"/>
              <a:t>: grid SEM images squares, dx=</a:t>
            </a:r>
            <a:r>
              <a:rPr lang="en-US" dirty="0" err="1"/>
              <a:t>dy</a:t>
            </a:r>
            <a:r>
              <a:rPr lang="en-US" dirty="0"/>
              <a:t>=1000mu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683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 of 16</a:t>
            </a:r>
          </a:p>
        </p:txBody>
      </p:sp>
    </p:spTree>
    <p:extLst>
      <p:ext uri="{BB962C8B-B14F-4D97-AF65-F5344CB8AC3E}">
        <p14:creationId xmlns:p14="http://schemas.microsoft.com/office/powerpoint/2010/main" val="37602626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2 of 16</a:t>
            </a:r>
          </a:p>
        </p:txBody>
      </p:sp>
    </p:spTree>
    <p:extLst>
      <p:ext uri="{BB962C8B-B14F-4D97-AF65-F5344CB8AC3E}">
        <p14:creationId xmlns:p14="http://schemas.microsoft.com/office/powerpoint/2010/main" val="2022938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3 of 16</a:t>
            </a:r>
          </a:p>
        </p:txBody>
      </p:sp>
    </p:spTree>
    <p:extLst>
      <p:ext uri="{BB962C8B-B14F-4D97-AF65-F5344CB8AC3E}">
        <p14:creationId xmlns:p14="http://schemas.microsoft.com/office/powerpoint/2010/main" val="25134273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4 of 16</a:t>
            </a:r>
          </a:p>
        </p:txBody>
      </p:sp>
    </p:spTree>
    <p:extLst>
      <p:ext uri="{BB962C8B-B14F-4D97-AF65-F5344CB8AC3E}">
        <p14:creationId xmlns:p14="http://schemas.microsoft.com/office/powerpoint/2010/main" val="9520115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8 of 16</a:t>
            </a:r>
          </a:p>
        </p:txBody>
      </p:sp>
    </p:spTree>
    <p:extLst>
      <p:ext uri="{BB962C8B-B14F-4D97-AF65-F5344CB8AC3E}">
        <p14:creationId xmlns:p14="http://schemas.microsoft.com/office/powerpoint/2010/main" val="421028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right edge, moving right dx=1mm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694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7 of 16</a:t>
            </a:r>
          </a:p>
        </p:txBody>
      </p:sp>
    </p:spTree>
    <p:extLst>
      <p:ext uri="{BB962C8B-B14F-4D97-AF65-F5344CB8AC3E}">
        <p14:creationId xmlns:p14="http://schemas.microsoft.com/office/powerpoint/2010/main" val="3564271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6 of 16</a:t>
            </a:r>
          </a:p>
        </p:txBody>
      </p:sp>
    </p:spTree>
    <p:extLst>
      <p:ext uri="{BB962C8B-B14F-4D97-AF65-F5344CB8AC3E}">
        <p14:creationId xmlns:p14="http://schemas.microsoft.com/office/powerpoint/2010/main" val="9046821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5 of 16</a:t>
            </a:r>
          </a:p>
        </p:txBody>
      </p:sp>
    </p:spTree>
    <p:extLst>
      <p:ext uri="{BB962C8B-B14F-4D97-AF65-F5344CB8AC3E}">
        <p14:creationId xmlns:p14="http://schemas.microsoft.com/office/powerpoint/2010/main" val="30468387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9 of 16</a:t>
            </a:r>
          </a:p>
        </p:txBody>
      </p:sp>
    </p:spTree>
    <p:extLst>
      <p:ext uri="{BB962C8B-B14F-4D97-AF65-F5344CB8AC3E}">
        <p14:creationId xmlns:p14="http://schemas.microsoft.com/office/powerpoint/2010/main" val="31210104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10 of 16</a:t>
            </a:r>
          </a:p>
        </p:txBody>
      </p:sp>
    </p:spTree>
    <p:extLst>
      <p:ext uri="{BB962C8B-B14F-4D97-AF65-F5344CB8AC3E}">
        <p14:creationId xmlns:p14="http://schemas.microsoft.com/office/powerpoint/2010/main" val="107097569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11 of 16</a:t>
            </a:r>
          </a:p>
        </p:txBody>
      </p:sp>
    </p:spTree>
    <p:extLst>
      <p:ext uri="{BB962C8B-B14F-4D97-AF65-F5344CB8AC3E}">
        <p14:creationId xmlns:p14="http://schemas.microsoft.com/office/powerpoint/2010/main" val="31255173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12 of 16</a:t>
            </a:r>
          </a:p>
        </p:txBody>
      </p:sp>
    </p:spTree>
    <p:extLst>
      <p:ext uri="{BB962C8B-B14F-4D97-AF65-F5344CB8AC3E}">
        <p14:creationId xmlns:p14="http://schemas.microsoft.com/office/powerpoint/2010/main" val="37476474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16 of 16</a:t>
            </a:r>
          </a:p>
        </p:txBody>
      </p:sp>
    </p:spTree>
    <p:extLst>
      <p:ext uri="{BB962C8B-B14F-4D97-AF65-F5344CB8AC3E}">
        <p14:creationId xmlns:p14="http://schemas.microsoft.com/office/powerpoint/2010/main" val="317207146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15 of 16</a:t>
            </a:r>
          </a:p>
        </p:txBody>
      </p:sp>
    </p:spTree>
    <p:extLst>
      <p:ext uri="{BB962C8B-B14F-4D97-AF65-F5344CB8AC3E}">
        <p14:creationId xmlns:p14="http://schemas.microsoft.com/office/powerpoint/2010/main" val="30129370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14 of 16</a:t>
            </a:r>
          </a:p>
        </p:txBody>
      </p:sp>
    </p:spTree>
    <p:extLst>
      <p:ext uri="{BB962C8B-B14F-4D97-AF65-F5344CB8AC3E}">
        <p14:creationId xmlns:p14="http://schemas.microsoft.com/office/powerpoint/2010/main" val="153601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62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13 of 16</a:t>
            </a:r>
          </a:p>
        </p:txBody>
      </p:sp>
    </p:spTree>
    <p:extLst>
      <p:ext uri="{BB962C8B-B14F-4D97-AF65-F5344CB8AC3E}">
        <p14:creationId xmlns:p14="http://schemas.microsoft.com/office/powerpoint/2010/main" val="167695675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S29: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47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Josef’s 1mm Li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95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damage in the middle(?): right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202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27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424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bubble when imaged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120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3656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place as previous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816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970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scan in SEM </a:t>
            </a:r>
            <a:r>
              <a:rPr lang="en-US" dirty="0" smtClean="0">
                <a:sym typeface="Wingdings" panose="05000000000000000000" pitchFamily="2" charset="2"/>
              </a:rPr>
              <a:t>grid-like black dots on something reacts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61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604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24" y="-61277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476" y="-61277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476" y="42640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655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46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544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427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744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891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320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731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27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4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with this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Both"/>
            </a:pPr>
            <a:r>
              <a:rPr lang="en-US" dirty="0" smtClean="0"/>
              <a:t>Investigate if a larger Li (12 mm diameter) and/or ‘polished’ Li leads to more uniform deposition</a:t>
            </a:r>
          </a:p>
          <a:p>
            <a:pPr marL="514350" indent="-514350">
              <a:buAutoNum type="alphaLcParenBoth"/>
            </a:pPr>
            <a:r>
              <a:rPr lang="en-US" dirty="0" smtClean="0"/>
              <a:t>Take a look at Josef’s 1mm Li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513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6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6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9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2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9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88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right edge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1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632987" cy="1325563"/>
          </a:xfrm>
        </p:spPr>
        <p:txBody>
          <a:bodyPr/>
          <a:lstStyle/>
          <a:p>
            <a:r>
              <a:rPr lang="en-US" dirty="0" smtClean="0"/>
              <a:t>S26: </a:t>
            </a:r>
            <a:r>
              <a:rPr lang="en-US" dirty="0"/>
              <a:t>grid SEM images squares, dx=</a:t>
            </a:r>
            <a:r>
              <a:rPr lang="en-US" dirty="0" err="1"/>
              <a:t>dy</a:t>
            </a:r>
            <a:r>
              <a:rPr lang="en-US" dirty="0"/>
              <a:t>=1000mu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64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44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2 of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I’ll use 10kV3.0nA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SED multiplier: 1571 V</a:t>
            </a:r>
          </a:p>
          <a:p>
            <a:r>
              <a:rPr lang="en-US" dirty="0" smtClean="0"/>
              <a:t>Contrast 15%</a:t>
            </a:r>
          </a:p>
          <a:p>
            <a:r>
              <a:rPr lang="en-US" dirty="0" smtClean="0"/>
              <a:t>Brightness 73%, 52%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3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60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4 of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71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8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59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7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59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6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38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77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9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4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10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05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11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49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12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7808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4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S26_Icell_t1800_C0010_J01_12mmLi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75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16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73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82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14 of 16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80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13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05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Extra, close to each position (avoid bad segmentation): </a:t>
            </a:r>
            <a:r>
              <a:rPr lang="en-US" dirty="0"/>
              <a:t>Position 4 of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6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6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38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Extra, close to each position (avoid bad segmentation): Position </a:t>
            </a:r>
            <a:r>
              <a:rPr lang="en-US" dirty="0" smtClean="0"/>
              <a:t>8 </a:t>
            </a:r>
            <a:r>
              <a:rPr lang="en-US" dirty="0"/>
              <a:t>of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24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Extra, close to each position (avoid bad segmentation): Position </a:t>
            </a:r>
            <a:r>
              <a:rPr lang="en-US" dirty="0" smtClean="0"/>
              <a:t>10 </a:t>
            </a:r>
            <a:r>
              <a:rPr lang="en-US" dirty="0"/>
              <a:t>of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89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Extra, close to each position (avoid bad segmentation): Position </a:t>
            </a:r>
            <a:r>
              <a:rPr lang="en-US" dirty="0" smtClean="0"/>
              <a:t>12 </a:t>
            </a:r>
            <a:r>
              <a:rPr lang="en-US" dirty="0"/>
              <a:t>of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7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Extra, close to each position (avoid bad segmentation): Position </a:t>
            </a:r>
            <a:r>
              <a:rPr lang="en-US" dirty="0" smtClean="0"/>
              <a:t>6 </a:t>
            </a:r>
            <a:r>
              <a:rPr lang="en-US" dirty="0"/>
              <a:t>of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0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Looks pretty good!</a:t>
            </a:r>
          </a:p>
          <a:p>
            <a:r>
              <a:rPr lang="en-US" dirty="0" smtClean="0"/>
              <a:t>If the next sample looks as even w.r.t. the Li deposition, then this is the way to do it!</a:t>
            </a:r>
          </a:p>
          <a:p>
            <a:r>
              <a:rPr lang="en-US" dirty="0" smtClean="0"/>
              <a:t>However, still some unevenness, but given that you take 4x4 images and averages them, I’d say that variation is 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top edge, moving down </a:t>
            </a:r>
            <a:r>
              <a:rPr lang="en-US" dirty="0" err="1" smtClean="0"/>
              <a:t>dy</a:t>
            </a:r>
            <a:r>
              <a:rPr lang="en-US" dirty="0" smtClean="0"/>
              <a:t>=1mm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5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59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S27_Icell_t1800_C0010_J01_12mmLi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1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top edge, moving down </a:t>
            </a:r>
            <a:r>
              <a:rPr lang="en-US" dirty="0" err="1" smtClean="0"/>
              <a:t>dy</a:t>
            </a:r>
            <a:r>
              <a:rPr lang="en-US" dirty="0" smtClean="0"/>
              <a:t>=1mm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9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18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7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75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19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9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13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3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65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74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50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bottom edge of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76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44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3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23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41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44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23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5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27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26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360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30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542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01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Sxx</a:t>
            </a:r>
            <a:r>
              <a:rPr lang="en-US" dirty="0"/>
              <a:t>: grid SEM images squares, dx=</a:t>
            </a:r>
            <a:r>
              <a:rPr lang="en-US" dirty="0" err="1"/>
              <a:t>dy</a:t>
            </a:r>
            <a:r>
              <a:rPr lang="en-US" dirty="0"/>
              <a:t>=1000mu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43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 of 16</a:t>
            </a:r>
          </a:p>
        </p:txBody>
      </p:sp>
    </p:spTree>
    <p:extLst>
      <p:ext uri="{BB962C8B-B14F-4D97-AF65-F5344CB8AC3E}">
        <p14:creationId xmlns:p14="http://schemas.microsoft.com/office/powerpoint/2010/main" val="16044371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2 of 16</a:t>
            </a:r>
          </a:p>
        </p:txBody>
      </p:sp>
    </p:spTree>
    <p:extLst>
      <p:ext uri="{BB962C8B-B14F-4D97-AF65-F5344CB8AC3E}">
        <p14:creationId xmlns:p14="http://schemas.microsoft.com/office/powerpoint/2010/main" val="2257805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3 of 16</a:t>
            </a:r>
          </a:p>
        </p:txBody>
      </p:sp>
    </p:spTree>
    <p:extLst>
      <p:ext uri="{BB962C8B-B14F-4D97-AF65-F5344CB8AC3E}">
        <p14:creationId xmlns:p14="http://schemas.microsoft.com/office/powerpoint/2010/main" val="10616770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4 of 16</a:t>
            </a:r>
          </a:p>
        </p:txBody>
      </p:sp>
    </p:spTree>
    <p:extLst>
      <p:ext uri="{BB962C8B-B14F-4D97-AF65-F5344CB8AC3E}">
        <p14:creationId xmlns:p14="http://schemas.microsoft.com/office/powerpoint/2010/main" val="381318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92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8 of 16</a:t>
            </a:r>
          </a:p>
        </p:txBody>
      </p:sp>
    </p:spTree>
    <p:extLst>
      <p:ext uri="{BB962C8B-B14F-4D97-AF65-F5344CB8AC3E}">
        <p14:creationId xmlns:p14="http://schemas.microsoft.com/office/powerpoint/2010/main" val="23503249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7 of 16</a:t>
            </a:r>
          </a:p>
        </p:txBody>
      </p:sp>
    </p:spTree>
    <p:extLst>
      <p:ext uri="{BB962C8B-B14F-4D97-AF65-F5344CB8AC3E}">
        <p14:creationId xmlns:p14="http://schemas.microsoft.com/office/powerpoint/2010/main" val="38129988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6 of 16</a:t>
            </a:r>
          </a:p>
        </p:txBody>
      </p:sp>
    </p:spTree>
    <p:extLst>
      <p:ext uri="{BB962C8B-B14F-4D97-AF65-F5344CB8AC3E}">
        <p14:creationId xmlns:p14="http://schemas.microsoft.com/office/powerpoint/2010/main" val="3631919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5 of 16</a:t>
            </a:r>
          </a:p>
        </p:txBody>
      </p:sp>
    </p:spTree>
    <p:extLst>
      <p:ext uri="{BB962C8B-B14F-4D97-AF65-F5344CB8AC3E}">
        <p14:creationId xmlns:p14="http://schemas.microsoft.com/office/powerpoint/2010/main" val="7864794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9 of 16</a:t>
            </a:r>
          </a:p>
        </p:txBody>
      </p:sp>
    </p:spTree>
    <p:extLst>
      <p:ext uri="{BB962C8B-B14F-4D97-AF65-F5344CB8AC3E}">
        <p14:creationId xmlns:p14="http://schemas.microsoft.com/office/powerpoint/2010/main" val="626419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10 of 16</a:t>
            </a:r>
          </a:p>
        </p:txBody>
      </p:sp>
    </p:spTree>
    <p:extLst>
      <p:ext uri="{BB962C8B-B14F-4D97-AF65-F5344CB8AC3E}">
        <p14:creationId xmlns:p14="http://schemas.microsoft.com/office/powerpoint/2010/main" val="18745208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11 of 16</a:t>
            </a:r>
          </a:p>
        </p:txBody>
      </p:sp>
    </p:spTree>
    <p:extLst>
      <p:ext uri="{BB962C8B-B14F-4D97-AF65-F5344CB8AC3E}">
        <p14:creationId xmlns:p14="http://schemas.microsoft.com/office/powerpoint/2010/main" val="1184837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12 of 16</a:t>
            </a:r>
          </a:p>
        </p:txBody>
      </p:sp>
    </p:spTree>
    <p:extLst>
      <p:ext uri="{BB962C8B-B14F-4D97-AF65-F5344CB8AC3E}">
        <p14:creationId xmlns:p14="http://schemas.microsoft.com/office/powerpoint/2010/main" val="34704555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16 of 16</a:t>
            </a:r>
          </a:p>
        </p:txBody>
      </p:sp>
    </p:spTree>
    <p:extLst>
      <p:ext uri="{BB962C8B-B14F-4D97-AF65-F5344CB8AC3E}">
        <p14:creationId xmlns:p14="http://schemas.microsoft.com/office/powerpoint/2010/main" val="21908460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15 of 16</a:t>
            </a:r>
          </a:p>
        </p:txBody>
      </p:sp>
    </p:spTree>
    <p:extLst>
      <p:ext uri="{BB962C8B-B14F-4D97-AF65-F5344CB8AC3E}">
        <p14:creationId xmlns:p14="http://schemas.microsoft.com/office/powerpoint/2010/main" val="38714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984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14 of 16</a:t>
            </a:r>
          </a:p>
        </p:txBody>
      </p:sp>
    </p:spTree>
    <p:extLst>
      <p:ext uri="{BB962C8B-B14F-4D97-AF65-F5344CB8AC3E}">
        <p14:creationId xmlns:p14="http://schemas.microsoft.com/office/powerpoint/2010/main" val="1982221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13 of 16</a:t>
            </a:r>
          </a:p>
        </p:txBody>
      </p:sp>
    </p:spTree>
    <p:extLst>
      <p:ext uri="{BB962C8B-B14F-4D97-AF65-F5344CB8AC3E}">
        <p14:creationId xmlns:p14="http://schemas.microsoft.com/office/powerpoint/2010/main" val="22353494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S27: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 deposition looks more or less as even as in S26</a:t>
            </a:r>
          </a:p>
          <a:p>
            <a:r>
              <a:rPr lang="en-US" dirty="0" smtClean="0"/>
              <a:t>However, the Li looks corroded (all of it), which is curious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Still, a larger Li (12mm in diameter) seems to induce much more even Li deposition than a smaller (5 mm in diameter) Li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994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45101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S28_Icell_t1800_C0010_J01_12mmLiPolished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188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top edge, moving down </a:t>
            </a:r>
            <a:r>
              <a:rPr lang="en-US" dirty="0" err="1" smtClean="0"/>
              <a:t>dy</a:t>
            </a:r>
            <a:r>
              <a:rPr lang="en-US" dirty="0" smtClean="0"/>
              <a:t>=1mm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46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390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841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225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1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1200</Words>
  <Application>Microsoft Office PowerPoint</Application>
  <PresentationFormat>Widescreen</PresentationFormat>
  <Paragraphs>324</Paragraphs>
  <Slides>188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188</vt:i4>
      </vt:variant>
    </vt:vector>
  </HeadingPairs>
  <TitlesOfParts>
    <vt:vector size="194" baseType="lpstr">
      <vt:lpstr>Aptos</vt:lpstr>
      <vt:lpstr>Arial</vt:lpstr>
      <vt:lpstr>Calibri</vt:lpstr>
      <vt:lpstr>Calibri Light</vt:lpstr>
      <vt:lpstr>Wingdings</vt:lpstr>
      <vt:lpstr>Office Theme</vt:lpstr>
      <vt:lpstr>2024-07-04_S26-S27-S28-S29</vt:lpstr>
      <vt:lpstr>Goals with this session</vt:lpstr>
      <vt:lpstr>I’ll use 10kV3.0nA</vt:lpstr>
      <vt:lpstr>S26_Icell_t1800_C0010_J01_12mmLi</vt:lpstr>
      <vt:lpstr>S26: top edge, moving down dy=1mm </vt:lpstr>
      <vt:lpstr>S26: </vt:lpstr>
      <vt:lpstr>S26: </vt:lpstr>
      <vt:lpstr>S26: </vt:lpstr>
      <vt:lpstr>S26: </vt:lpstr>
      <vt:lpstr>S26: </vt:lpstr>
      <vt:lpstr>S26: </vt:lpstr>
      <vt:lpstr>S26: </vt:lpstr>
      <vt:lpstr>S26: </vt:lpstr>
      <vt:lpstr>S26: </vt:lpstr>
      <vt:lpstr>S26: bottom edge of sample</vt:lpstr>
      <vt:lpstr>S26: right edge, moving right dx=1mm</vt:lpstr>
      <vt:lpstr>S26: </vt:lpstr>
      <vt:lpstr>S26: </vt:lpstr>
      <vt:lpstr>S26: </vt:lpstr>
      <vt:lpstr>S26: </vt:lpstr>
      <vt:lpstr>S26: </vt:lpstr>
      <vt:lpstr>S26: </vt:lpstr>
      <vt:lpstr>S26: </vt:lpstr>
      <vt:lpstr>S26: </vt:lpstr>
      <vt:lpstr>S26: </vt:lpstr>
      <vt:lpstr>S26: right edge </vt:lpstr>
      <vt:lpstr>S26: grid SEM images squares, dx=dy=1000mu</vt:lpstr>
      <vt:lpstr>Position 1 of 16</vt:lpstr>
      <vt:lpstr>Position 2 of 16</vt:lpstr>
      <vt:lpstr>Position 3 of 16</vt:lpstr>
      <vt:lpstr>Position 4 of 16</vt:lpstr>
      <vt:lpstr>Position 8 of 16</vt:lpstr>
      <vt:lpstr>Position 7 of 16</vt:lpstr>
      <vt:lpstr>Position 6 of 16</vt:lpstr>
      <vt:lpstr>Position 5 of 16</vt:lpstr>
      <vt:lpstr>Position 9 of 16</vt:lpstr>
      <vt:lpstr>Position 10 of 16</vt:lpstr>
      <vt:lpstr>Position 11 of 16</vt:lpstr>
      <vt:lpstr>Position 12 of 16</vt:lpstr>
      <vt:lpstr>Position 16 of 16</vt:lpstr>
      <vt:lpstr>Position 15 of 16</vt:lpstr>
      <vt:lpstr>Position 14 of 16</vt:lpstr>
      <vt:lpstr>Position 13 of 16</vt:lpstr>
      <vt:lpstr>Extra, close to each position (avoid bad segmentation): Position 4 of 16</vt:lpstr>
      <vt:lpstr>Extra, close to each position (avoid bad segmentation): Position 8 of 16</vt:lpstr>
      <vt:lpstr>Extra, close to each position (avoid bad segmentation): Position 10 of 16</vt:lpstr>
      <vt:lpstr>Extra, close to each position (avoid bad segmentation): Position 12 of 16</vt:lpstr>
      <vt:lpstr>Extra, close to each position (avoid bad segmentation): Position 6 of 16</vt:lpstr>
      <vt:lpstr>S26: learning points</vt:lpstr>
      <vt:lpstr>(next sample)</vt:lpstr>
      <vt:lpstr>S27_Icell_t1800_C0010_J01_12mmLi</vt:lpstr>
      <vt:lpstr>S27: top edge, moving down dy=1mm </vt:lpstr>
      <vt:lpstr>S27: </vt:lpstr>
      <vt:lpstr>S27: </vt:lpstr>
      <vt:lpstr>S27: </vt:lpstr>
      <vt:lpstr>S27: </vt:lpstr>
      <vt:lpstr>S27: </vt:lpstr>
      <vt:lpstr>S27: </vt:lpstr>
      <vt:lpstr>S27: </vt:lpstr>
      <vt:lpstr>S27: </vt:lpstr>
      <vt:lpstr>S27: </vt:lpstr>
      <vt:lpstr>S27: bottom edge of sample</vt:lpstr>
      <vt:lpstr>S27: </vt:lpstr>
      <vt:lpstr>S27: </vt:lpstr>
      <vt:lpstr>S27: </vt:lpstr>
      <vt:lpstr>S27: </vt:lpstr>
      <vt:lpstr>S27: </vt:lpstr>
      <vt:lpstr>S27: </vt:lpstr>
      <vt:lpstr>S27: </vt:lpstr>
      <vt:lpstr>S27: </vt:lpstr>
      <vt:lpstr>S27: </vt:lpstr>
      <vt:lpstr>S27: </vt:lpstr>
      <vt:lpstr>S27: </vt:lpstr>
      <vt:lpstr>S27: </vt:lpstr>
      <vt:lpstr>Sxx: grid SEM images squares, dx=dy=1000mu</vt:lpstr>
      <vt:lpstr>Position 1 of 16</vt:lpstr>
      <vt:lpstr>Position 2 of 16</vt:lpstr>
      <vt:lpstr>Position 3 of 16</vt:lpstr>
      <vt:lpstr>Position 4 of 16</vt:lpstr>
      <vt:lpstr>Position 8 of 16</vt:lpstr>
      <vt:lpstr>Position 7 of 16</vt:lpstr>
      <vt:lpstr>Position 6 of 16</vt:lpstr>
      <vt:lpstr>Position 5 of 16</vt:lpstr>
      <vt:lpstr>Position 9 of 16</vt:lpstr>
      <vt:lpstr>Position 10 of 16</vt:lpstr>
      <vt:lpstr>Position 11 of 16</vt:lpstr>
      <vt:lpstr>Position 12 of 16</vt:lpstr>
      <vt:lpstr>Position 16 of 16</vt:lpstr>
      <vt:lpstr>Position 15 of 16</vt:lpstr>
      <vt:lpstr>Position 14 of 16</vt:lpstr>
      <vt:lpstr>Position 13 of 16</vt:lpstr>
      <vt:lpstr>S27: learning points</vt:lpstr>
      <vt:lpstr>(next sample)</vt:lpstr>
      <vt:lpstr>S28_Icell_t1800_C0010_J01_12mmLiPolished</vt:lpstr>
      <vt:lpstr>S28: top edge, moving down dy=1mm</vt:lpstr>
      <vt:lpstr>S28: </vt:lpstr>
      <vt:lpstr>S28: </vt:lpstr>
      <vt:lpstr>S28: </vt:lpstr>
      <vt:lpstr>S28: </vt:lpstr>
      <vt:lpstr>S28: </vt:lpstr>
      <vt:lpstr>S28: </vt:lpstr>
      <vt:lpstr>S28: </vt:lpstr>
      <vt:lpstr>S28: </vt:lpstr>
      <vt:lpstr>S28: </vt:lpstr>
      <vt:lpstr>S28: bottom edge </vt:lpstr>
      <vt:lpstr>S28: </vt:lpstr>
      <vt:lpstr>S28: </vt:lpstr>
      <vt:lpstr>S28: </vt:lpstr>
      <vt:lpstr>S28: </vt:lpstr>
      <vt:lpstr>S28: </vt:lpstr>
      <vt:lpstr>S28: </vt:lpstr>
      <vt:lpstr>S28: </vt:lpstr>
      <vt:lpstr>S28: </vt:lpstr>
      <vt:lpstr>S28: </vt:lpstr>
      <vt:lpstr>S28: </vt:lpstr>
      <vt:lpstr>S28: </vt:lpstr>
      <vt:lpstr>Sxx: grid SEM images squares, dx=dy=1000mu</vt:lpstr>
      <vt:lpstr>Position 1 of 16</vt:lpstr>
      <vt:lpstr>Position 2 of 16</vt:lpstr>
      <vt:lpstr>Position 3 of 16</vt:lpstr>
      <vt:lpstr>Position 4 of 16</vt:lpstr>
      <vt:lpstr>Position 8 of 16</vt:lpstr>
      <vt:lpstr>Position 7 of 16</vt:lpstr>
      <vt:lpstr>Position 6 of 16</vt:lpstr>
      <vt:lpstr>Position 5 of 16</vt:lpstr>
      <vt:lpstr>Position 9 of 16</vt:lpstr>
      <vt:lpstr>Position 10 of 16</vt:lpstr>
      <vt:lpstr>Position 11 of 16</vt:lpstr>
      <vt:lpstr>Position 12 of 16</vt:lpstr>
      <vt:lpstr>Position 16 of 16</vt:lpstr>
      <vt:lpstr>Position 15 of 16</vt:lpstr>
      <vt:lpstr>Position 14 of 16</vt:lpstr>
      <vt:lpstr>Position 13 of 16</vt:lpstr>
      <vt:lpstr>S28: learning points</vt:lpstr>
      <vt:lpstr>(next sample)</vt:lpstr>
      <vt:lpstr>S29_Icell_t1800_C0010_J01_12mmLiPolished</vt:lpstr>
      <vt:lpstr>S29: top edge, moving down dy=1mm</vt:lpstr>
      <vt:lpstr>S29: </vt:lpstr>
      <vt:lpstr>S29: </vt:lpstr>
      <vt:lpstr>S29: </vt:lpstr>
      <vt:lpstr>S29: </vt:lpstr>
      <vt:lpstr>S29: </vt:lpstr>
      <vt:lpstr>S29: </vt:lpstr>
      <vt:lpstr>S29: </vt:lpstr>
      <vt:lpstr>S29: </vt:lpstr>
      <vt:lpstr>S29: </vt:lpstr>
      <vt:lpstr>S29: bottom edge of sample</vt:lpstr>
      <vt:lpstr>S29: </vt:lpstr>
      <vt:lpstr>S29: </vt:lpstr>
      <vt:lpstr>S29: </vt:lpstr>
      <vt:lpstr>S29: </vt:lpstr>
      <vt:lpstr>S29: </vt:lpstr>
      <vt:lpstr>S29: </vt:lpstr>
      <vt:lpstr>Sxx: grid SEM images squares, dx=dy=1000mu</vt:lpstr>
      <vt:lpstr>Position 1 of 16</vt:lpstr>
      <vt:lpstr>Position 2 of 16</vt:lpstr>
      <vt:lpstr>Position 3 of 16</vt:lpstr>
      <vt:lpstr>Position 4 of 16</vt:lpstr>
      <vt:lpstr>Position 8 of 16</vt:lpstr>
      <vt:lpstr>Position 7 of 16</vt:lpstr>
      <vt:lpstr>Position 6 of 16</vt:lpstr>
      <vt:lpstr>Position 5 of 16</vt:lpstr>
      <vt:lpstr>Position 9 of 16</vt:lpstr>
      <vt:lpstr>Position 10 of 16</vt:lpstr>
      <vt:lpstr>Position 11 of 16</vt:lpstr>
      <vt:lpstr>Position 12 of 16</vt:lpstr>
      <vt:lpstr>Position 16 of 16</vt:lpstr>
      <vt:lpstr>Position 15 of 16</vt:lpstr>
      <vt:lpstr>Position 14 of 16</vt:lpstr>
      <vt:lpstr>Position 13 of 16</vt:lpstr>
      <vt:lpstr>S29: learning points</vt:lpstr>
      <vt:lpstr>Josef’s 1mm Li sample</vt:lpstr>
      <vt:lpstr>Beam damage in the middle(?): right side</vt:lpstr>
      <vt:lpstr>Left side</vt:lpstr>
      <vt:lpstr>PowerPoint Presentation</vt:lpstr>
      <vt:lpstr>They bubble when imaged</vt:lpstr>
      <vt:lpstr>PowerPoint Presentation</vt:lpstr>
      <vt:lpstr>Same place as previous slide</vt:lpstr>
      <vt:lpstr>Raster scan in SEM grid-like black dots on something reacts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2024-06-25_S12-S13-S14-S15</dc:title>
  <dc:creator>PHI</dc:creator>
  <cp:lastModifiedBy>PHI</cp:lastModifiedBy>
  <cp:revision>50</cp:revision>
  <dcterms:created xsi:type="dcterms:W3CDTF">2024-06-25T11:12:07Z</dcterms:created>
  <dcterms:modified xsi:type="dcterms:W3CDTF">2024-07-04T14:38:28Z</dcterms:modified>
</cp:coreProperties>
</file>